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9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F201551-7216-43F7-95B0-FC60699F90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A68B7F70-B027-4568-A97C-3336A0398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866ED47B-178E-413F-AF47-93D695A13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920544B9-8990-45BF-BB38-7935C29BA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332633A6-1C88-4720-93B7-2311F8381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29499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47A6233-3A97-4244-9D5C-14AD5A74C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775E8308-1E3C-4E48-B34A-5EAA5ACDBD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358BC376-3EFB-4D91-9453-C2D901308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4CC6FF8E-6590-4DA6-96FC-BEB840922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04E5B9B0-15DB-4154-8252-921AAD9DB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05322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Κατακόρυφος τίτλος 1">
            <a:extLst>
              <a:ext uri="{FF2B5EF4-FFF2-40B4-BE49-F238E27FC236}">
                <a16:creationId xmlns:a16="http://schemas.microsoft.com/office/drawing/2014/main" id="{D7D5FACF-6B2A-4648-908F-64FCABD229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ατακόρυφου κειμένου 2">
            <a:extLst>
              <a:ext uri="{FF2B5EF4-FFF2-40B4-BE49-F238E27FC236}">
                <a16:creationId xmlns:a16="http://schemas.microsoft.com/office/drawing/2014/main" id="{C421A64A-3EAA-41EE-9698-A50306B7A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912604D6-52CD-4498-B701-949612D6D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BE38705A-FDFF-46CE-9DD1-4B61CC362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47E0287F-2B17-4B73-8123-1F1D88826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54567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06F19438-174E-48B5-93EF-ABDEEE9EA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270B1F88-1B80-439C-BD9A-0AF453F680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EEB64CAD-8E54-4AC7-AB01-8CE6A4998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450C5853-D1CD-444D-9ECF-C9ADF67D8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9DC53BC5-1E91-4169-9553-529E7992F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54242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6991244-0F0A-4683-9A6D-650DE6CBB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4349E514-41F4-4E09-9FFA-667754AD6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B3A28297-0C3A-4EDE-AC0D-126D4CAC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847F9616-1C64-45E9-BBD8-7C3541C5D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77D178B1-6F0D-4CF6-8546-7FAAE9BF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38416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2E7B92B9-3DF4-4533-B997-DA3436B10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1D6F32AE-EBF1-45FD-89FF-530BD2412E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50B64549-8CD2-44D5-9E4E-C35C5832C4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A7CE43EA-8FBF-4B13-A568-9A6A76B7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93E32717-F95E-416E-BFD1-6DDFBCB86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3C66FFD5-F59F-40FC-B64D-0BC33AA46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571806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1369D77-90A9-48AD-99D3-489C3C319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D0DD3104-B3BE-4CF9-9ADA-2003A7DE1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Θέση περιεχομένου 3">
            <a:extLst>
              <a:ext uri="{FF2B5EF4-FFF2-40B4-BE49-F238E27FC236}">
                <a16:creationId xmlns:a16="http://schemas.microsoft.com/office/drawing/2014/main" id="{0E5C1BAB-42FA-4146-A283-1EC6A13A3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5" name="Θέση κειμένου 4">
            <a:extLst>
              <a:ext uri="{FF2B5EF4-FFF2-40B4-BE49-F238E27FC236}">
                <a16:creationId xmlns:a16="http://schemas.microsoft.com/office/drawing/2014/main" id="{F37F53C0-7A3C-4B55-80CF-0CF0BCA75A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88023098-B1A7-4E64-982B-6CF736A8C9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7" name="Θέση ημερομηνίας 6">
            <a:extLst>
              <a:ext uri="{FF2B5EF4-FFF2-40B4-BE49-F238E27FC236}">
                <a16:creationId xmlns:a16="http://schemas.microsoft.com/office/drawing/2014/main" id="{19A00257-82F7-4A22-838F-79EB985E0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8" name="Θέση υποσέλιδου 7">
            <a:extLst>
              <a:ext uri="{FF2B5EF4-FFF2-40B4-BE49-F238E27FC236}">
                <a16:creationId xmlns:a16="http://schemas.microsoft.com/office/drawing/2014/main" id="{395CA487-DA1D-4262-B214-1E53AB0B5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Θέση αριθμού διαφάνειας 8">
            <a:extLst>
              <a:ext uri="{FF2B5EF4-FFF2-40B4-BE49-F238E27FC236}">
                <a16:creationId xmlns:a16="http://schemas.microsoft.com/office/drawing/2014/main" id="{771D023B-C759-4E6B-813C-25ED8BCF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80055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125DF47-2739-404B-A955-4E787CC12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ημερομηνίας 2">
            <a:extLst>
              <a:ext uri="{FF2B5EF4-FFF2-40B4-BE49-F238E27FC236}">
                <a16:creationId xmlns:a16="http://schemas.microsoft.com/office/drawing/2014/main" id="{BA36FB8C-8DD4-4CE0-BB26-EC1DC48E1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4" name="Θέση υποσέλιδου 3">
            <a:extLst>
              <a:ext uri="{FF2B5EF4-FFF2-40B4-BE49-F238E27FC236}">
                <a16:creationId xmlns:a16="http://schemas.microsoft.com/office/drawing/2014/main" id="{DE5BAC9B-1D67-4481-A246-EE8A420E9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Θέση αριθμού διαφάνειας 4">
            <a:extLst>
              <a:ext uri="{FF2B5EF4-FFF2-40B4-BE49-F238E27FC236}">
                <a16:creationId xmlns:a16="http://schemas.microsoft.com/office/drawing/2014/main" id="{4E954618-2A9C-4740-A946-82837867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902196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ημερομηνίας 1">
            <a:extLst>
              <a:ext uri="{FF2B5EF4-FFF2-40B4-BE49-F238E27FC236}">
                <a16:creationId xmlns:a16="http://schemas.microsoft.com/office/drawing/2014/main" id="{4E957BF9-1189-413C-986E-5EA2E637A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3" name="Θέση υποσέλιδου 2">
            <a:extLst>
              <a:ext uri="{FF2B5EF4-FFF2-40B4-BE49-F238E27FC236}">
                <a16:creationId xmlns:a16="http://schemas.microsoft.com/office/drawing/2014/main" id="{8A6A8339-C3C4-4734-977D-CEC0B4326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>
            <a:extLst>
              <a:ext uri="{FF2B5EF4-FFF2-40B4-BE49-F238E27FC236}">
                <a16:creationId xmlns:a16="http://schemas.microsoft.com/office/drawing/2014/main" id="{BAA70104-30E1-4B85-8254-A5467462D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52706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A61B777-1308-4F6E-9DED-311ED73E6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846A15B1-D9FA-4323-A358-4F8AE31DE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6FCFA5EA-DAC4-4840-B974-B9BEEBE44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F4B02AC9-FE93-4942-B2BD-250AA4A64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97F05A00-86D4-4858-A05A-FB7CE5CFE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FCAFB4FD-A4DD-46D3-B6B0-BEEAFE452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86691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750FC12-0F8F-4AEA-9CA5-6E8E5CA98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εικόνας 2">
            <a:extLst>
              <a:ext uri="{FF2B5EF4-FFF2-40B4-BE49-F238E27FC236}">
                <a16:creationId xmlns:a16="http://schemas.microsoft.com/office/drawing/2014/main" id="{C35BB1B6-C404-42B0-AAC3-E0E8A163F1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Θέση κειμένου 3">
            <a:extLst>
              <a:ext uri="{FF2B5EF4-FFF2-40B4-BE49-F238E27FC236}">
                <a16:creationId xmlns:a16="http://schemas.microsoft.com/office/drawing/2014/main" id="{91797E5E-26B2-4BE9-BD70-4970CD0B31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Θέση ημερομηνίας 4">
            <a:extLst>
              <a:ext uri="{FF2B5EF4-FFF2-40B4-BE49-F238E27FC236}">
                <a16:creationId xmlns:a16="http://schemas.microsoft.com/office/drawing/2014/main" id="{A1D14301-9578-47A1-B0C6-9D99DDF8B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6" name="Θέση υποσέλιδου 5">
            <a:extLst>
              <a:ext uri="{FF2B5EF4-FFF2-40B4-BE49-F238E27FC236}">
                <a16:creationId xmlns:a16="http://schemas.microsoft.com/office/drawing/2014/main" id="{9FD1AF8A-4FA6-4175-9847-00431FABB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Θέση αριθμού διαφάνειας 6">
            <a:extLst>
              <a:ext uri="{FF2B5EF4-FFF2-40B4-BE49-F238E27FC236}">
                <a16:creationId xmlns:a16="http://schemas.microsoft.com/office/drawing/2014/main" id="{C20FE12A-0FDD-4006-A23B-A39747849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1276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τίτλου 1">
            <a:extLst>
              <a:ext uri="{FF2B5EF4-FFF2-40B4-BE49-F238E27FC236}">
                <a16:creationId xmlns:a16="http://schemas.microsoft.com/office/drawing/2014/main" id="{988F1ABF-46E6-4BB5-89F9-2178A7FBF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</a:p>
        </p:txBody>
      </p:sp>
      <p:sp>
        <p:nvSpPr>
          <p:cNvPr id="3" name="Θέση κειμένου 2">
            <a:extLst>
              <a:ext uri="{FF2B5EF4-FFF2-40B4-BE49-F238E27FC236}">
                <a16:creationId xmlns:a16="http://schemas.microsoft.com/office/drawing/2014/main" id="{6B4429E2-7D53-4BFC-B297-597F939A8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4" name="Θέση ημερομηνίας 3">
            <a:extLst>
              <a:ext uri="{FF2B5EF4-FFF2-40B4-BE49-F238E27FC236}">
                <a16:creationId xmlns:a16="http://schemas.microsoft.com/office/drawing/2014/main" id="{4DA023CB-A5E8-486F-A8FF-83BFB41623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28D425-4679-4F5C-AB44-813100CEDDBA}" type="datetimeFigureOut">
              <a:rPr lang="el-GR" smtClean="0"/>
              <a:t>20/9/2020</a:t>
            </a:fld>
            <a:endParaRPr lang="el-GR"/>
          </a:p>
        </p:txBody>
      </p:sp>
      <p:sp>
        <p:nvSpPr>
          <p:cNvPr id="5" name="Θέση υποσέλιδου 4">
            <a:extLst>
              <a:ext uri="{FF2B5EF4-FFF2-40B4-BE49-F238E27FC236}">
                <a16:creationId xmlns:a16="http://schemas.microsoft.com/office/drawing/2014/main" id="{087EA865-11FF-4AEF-898B-B4CFA81B77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Θέση αριθμού διαφάνειας 5">
            <a:extLst>
              <a:ext uri="{FF2B5EF4-FFF2-40B4-BE49-F238E27FC236}">
                <a16:creationId xmlns:a16="http://schemas.microsoft.com/office/drawing/2014/main" id="{F742D55F-C605-4E8E-8D84-8DBEA664D7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CBF085-8C68-4979-A8AF-69EF100ECCCA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83116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1946DB0-3DF5-4C28-A9CB-6BC0630B76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l-GR" dirty="0"/>
              <a:t>ΟΝΟΜΑΤΑ ΚΑΙ ΑΜ ΟΜΑΔΑΣ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07E14BF3-ACB6-4744-A517-2F7712A910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l-GR" sz="2400" b="1" i="0" u="none" strike="noStrike" baseline="0" dirty="0">
                <a:latin typeface="LiberationSerif-Bold"/>
              </a:rPr>
              <a:t>Ζερβός Νικόλαος Α.Μ. : 1054361</a:t>
            </a:r>
          </a:p>
          <a:p>
            <a:pPr algn="l"/>
            <a:r>
              <a:rPr lang="el-GR" sz="2400" b="1" i="0" u="none" strike="noStrike" baseline="0" dirty="0">
                <a:latin typeface="LiberationSerif-Bold"/>
              </a:rPr>
              <a:t>Νάνος Νικόλαος Α.Μ. : 1054386</a:t>
            </a:r>
            <a:r>
              <a:rPr lang="el-G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7936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CD6C8892-6182-4AD0-BAE4-27488276F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916"/>
            <a:ext cx="10515600" cy="5943047"/>
          </a:xfrm>
        </p:spPr>
        <p:txBody>
          <a:bodyPr/>
          <a:lstStyle/>
          <a:p>
            <a:pPr marL="0" indent="0">
              <a:buNone/>
            </a:pPr>
            <a:r>
              <a:rPr lang="el-GR" sz="1800" b="0" i="0" u="none" strike="noStrike" baseline="0" dirty="0">
                <a:latin typeface="Calibri" panose="020F0502020204030204" pitchFamily="34" charset="0"/>
              </a:rPr>
              <a:t>2. </a:t>
            </a:r>
            <a:r>
              <a:rPr lang="el-GR" sz="1800" b="1" i="0" u="none" strike="noStrike" baseline="0" dirty="0">
                <a:latin typeface="Calibri-Bold"/>
              </a:rPr>
              <a:t>Απεικόνιση στοιχείων χρήστη.</a:t>
            </a:r>
          </a:p>
          <a:p>
            <a:pPr marL="0" indent="0">
              <a:buNone/>
            </a:pPr>
            <a:r>
              <a:rPr lang="el-GR" sz="1800" dirty="0">
                <a:latin typeface="Calibri-Bold"/>
              </a:rPr>
              <a:t>Έπειτα από εισαγωγή του χρήστη στην εφαρμογή (</a:t>
            </a:r>
            <a:r>
              <a:rPr lang="en-US" sz="1800" dirty="0">
                <a:latin typeface="Calibri-Bold"/>
              </a:rPr>
              <a:t>login </a:t>
            </a:r>
            <a:r>
              <a:rPr lang="el-GR" sz="1800" dirty="0">
                <a:latin typeface="Calibri-Bold"/>
              </a:rPr>
              <a:t>ή </a:t>
            </a:r>
            <a:r>
              <a:rPr lang="en-US" sz="1800" dirty="0">
                <a:latin typeface="Calibri-Bold"/>
              </a:rPr>
              <a:t>register</a:t>
            </a:r>
            <a:r>
              <a:rPr lang="el-GR" sz="1800" dirty="0">
                <a:latin typeface="Calibri-Bold"/>
              </a:rPr>
              <a:t>)</a:t>
            </a:r>
            <a:r>
              <a:rPr lang="en-US" sz="1800" dirty="0">
                <a:latin typeface="Calibri-Bold"/>
              </a:rPr>
              <a:t> </a:t>
            </a:r>
            <a:r>
              <a:rPr lang="el-GR" sz="1800" dirty="0">
                <a:latin typeface="Calibri-Bold"/>
              </a:rPr>
              <a:t>το σύστημα κάνει τα απαραίτητα </a:t>
            </a:r>
            <a:r>
              <a:rPr lang="en-US" sz="1800" dirty="0">
                <a:latin typeface="Calibri-Bold"/>
              </a:rPr>
              <a:t>queries </a:t>
            </a:r>
            <a:r>
              <a:rPr lang="el-GR" sz="1800" dirty="0">
                <a:latin typeface="Calibri-Bold"/>
              </a:rPr>
              <a:t>και κατάλληλους υπολογισμούς και κάνει </a:t>
            </a:r>
            <a:r>
              <a:rPr lang="en-US" sz="1800" dirty="0">
                <a:latin typeface="Calibri-Bold"/>
              </a:rPr>
              <a:t>redirect </a:t>
            </a:r>
            <a:r>
              <a:rPr lang="el-GR" sz="1800" dirty="0">
                <a:latin typeface="Calibri-Bold"/>
              </a:rPr>
              <a:t>τον χρήστη στη σελίδα </a:t>
            </a:r>
            <a:r>
              <a:rPr lang="en-US" sz="1800" dirty="0">
                <a:latin typeface="Calibri-Bold"/>
              </a:rPr>
              <a:t>Scoreboards . </a:t>
            </a:r>
            <a:r>
              <a:rPr lang="el-GR" sz="1800" dirty="0">
                <a:latin typeface="Calibri-Bold"/>
              </a:rPr>
              <a:t>Εκεί εάν για τον συγκεκριμένο χρήστη υπάρχουν επαρκή δεδομένα τότε του εμφανίζονται τα πρώτα τρία ζητούμενα</a:t>
            </a:r>
            <a:r>
              <a:rPr lang="en-US" sz="1800" dirty="0">
                <a:latin typeface="Calibri-Bold"/>
              </a:rPr>
              <a:t> </a:t>
            </a:r>
            <a:r>
              <a:rPr lang="el-GR" sz="1800" dirty="0">
                <a:latin typeface="Calibri-Bold"/>
              </a:rPr>
              <a:t>ως εξής</a:t>
            </a:r>
            <a:r>
              <a:rPr lang="en-US" sz="1800" dirty="0">
                <a:latin typeface="Calibri-Bold"/>
              </a:rPr>
              <a:t>:</a:t>
            </a:r>
            <a:endParaRPr lang="el-GR" sz="1800" dirty="0">
              <a:latin typeface="Calibri-Bold"/>
            </a:endParaRPr>
          </a:p>
          <a:p>
            <a:pPr marL="0" indent="0">
              <a:buNone/>
            </a:pPr>
            <a:endParaRPr lang="el-GR" sz="1800" b="1" dirty="0">
              <a:latin typeface="Calibri-Bold"/>
            </a:endParaRPr>
          </a:p>
          <a:p>
            <a:pPr marL="0" indent="0">
              <a:buNone/>
            </a:pPr>
            <a:endParaRPr lang="el-GR" sz="1800" b="1" dirty="0">
              <a:latin typeface="Calibri-Bold"/>
            </a:endParaRPr>
          </a:p>
          <a:p>
            <a:pPr marL="0" indent="0">
              <a:buNone/>
            </a:pPr>
            <a:endParaRPr lang="el-GR" sz="1800" b="1" dirty="0">
              <a:latin typeface="Calibri-Bold"/>
            </a:endParaRPr>
          </a:p>
          <a:p>
            <a:pPr marL="0" indent="0">
              <a:buNone/>
            </a:pPr>
            <a:endParaRPr lang="el-GR" sz="1800" b="1" dirty="0">
              <a:latin typeface="Calibri-Bold"/>
            </a:endParaRPr>
          </a:p>
          <a:p>
            <a:pPr marL="0" indent="0">
              <a:buNone/>
            </a:pPr>
            <a:endParaRPr lang="el-GR" sz="1800" dirty="0">
              <a:latin typeface="Calibri-Bold"/>
            </a:endParaRPr>
          </a:p>
          <a:p>
            <a:pPr marL="0" indent="0">
              <a:buNone/>
            </a:pPr>
            <a:r>
              <a:rPr lang="el-GR" sz="1800" dirty="0">
                <a:latin typeface="Calibri-Bold"/>
              </a:rPr>
              <a:t>Όσον αφορά το </a:t>
            </a:r>
            <a:r>
              <a:rPr lang="en-US" sz="1800" dirty="0">
                <a:latin typeface="Calibri-Bold"/>
              </a:rPr>
              <a:t>leaderboard</a:t>
            </a:r>
            <a:r>
              <a:rPr lang="el-GR" sz="1800" dirty="0">
                <a:latin typeface="Calibri-Bold"/>
              </a:rPr>
              <a:t>,</a:t>
            </a:r>
            <a:r>
              <a:rPr lang="en-US" sz="1800" dirty="0">
                <a:latin typeface="Calibri-Bold"/>
              </a:rPr>
              <a:t> </a:t>
            </a:r>
            <a:r>
              <a:rPr lang="el-GR" sz="1800" dirty="0">
                <a:latin typeface="Calibri-Bold"/>
              </a:rPr>
              <a:t>το εμφανίζουμε σε μορφή </a:t>
            </a:r>
            <a:r>
              <a:rPr lang="en-US" sz="1800" dirty="0">
                <a:latin typeface="Calibri-Bold"/>
              </a:rPr>
              <a:t>Bar chart </a:t>
            </a:r>
            <a:r>
              <a:rPr lang="el-GR" sz="1800" dirty="0">
                <a:latin typeface="Calibri-Bold"/>
              </a:rPr>
              <a:t>κ΄ εκτός των </a:t>
            </a:r>
            <a:r>
              <a:rPr lang="en-US" sz="1800" dirty="0">
                <a:latin typeface="Calibri-Bold"/>
              </a:rPr>
              <a:t>top 3 </a:t>
            </a:r>
            <a:r>
              <a:rPr lang="el-GR" sz="1800" dirty="0">
                <a:latin typeface="Calibri-Bold"/>
              </a:rPr>
              <a:t>εμφανίζουμε και τη βαθμολογία του τρέχοντος χρήστη .</a:t>
            </a:r>
          </a:p>
          <a:p>
            <a:pPr marL="0" indent="0">
              <a:buNone/>
            </a:pPr>
            <a:endParaRPr lang="en-US" sz="1800" b="1" dirty="0">
              <a:latin typeface="Calibri-Bold"/>
            </a:endParaRPr>
          </a:p>
          <a:p>
            <a:pPr marL="0" indent="0">
              <a:buNone/>
            </a:pPr>
            <a:endParaRPr lang="en-US" sz="1800" b="1" i="0" u="none" strike="noStrike" baseline="0" dirty="0">
              <a:latin typeface="Calibri-Bold"/>
            </a:endParaRPr>
          </a:p>
          <a:p>
            <a:pPr marL="0" indent="0">
              <a:buNone/>
            </a:pPr>
            <a:endParaRPr lang="en-US" sz="1800" b="1" dirty="0">
              <a:latin typeface="Calibri-Bold"/>
            </a:endParaRPr>
          </a:p>
          <a:p>
            <a:pPr marL="0" indent="0">
              <a:buNone/>
            </a:pPr>
            <a:endParaRPr lang="en-US" sz="1800" b="1" i="0" u="none" strike="noStrike" baseline="0" dirty="0">
              <a:latin typeface="Calibri-Bold"/>
            </a:endParaRPr>
          </a:p>
          <a:p>
            <a:pPr marL="0" indent="0">
              <a:buNone/>
            </a:pPr>
            <a:endParaRPr lang="en-US" sz="1800" b="1" dirty="0">
              <a:latin typeface="Calibri-Bold"/>
            </a:endParaRPr>
          </a:p>
          <a:p>
            <a:pPr marL="0" indent="0">
              <a:buNone/>
            </a:pPr>
            <a:endParaRPr lang="el-GR" sz="1800" b="1" i="0" u="none" strike="noStrike" baseline="0" dirty="0">
              <a:latin typeface="Calibri-Bold"/>
            </a:endParaRPr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064DCC8D-B58A-4832-9964-015C68D92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238" y="1707323"/>
            <a:ext cx="5972175" cy="1257300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3EE8F001-2FCA-4ABD-B65E-FB5F4BA3C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238" y="3893378"/>
            <a:ext cx="10290756" cy="2207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40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Τίτλος 1">
            <a:extLst>
              <a:ext uri="{FF2B5EF4-FFF2-40B4-BE49-F238E27FC236}">
                <a16:creationId xmlns:a16="http://schemas.microsoft.com/office/drawing/2014/main" id="{AA9B7280-6042-4F7B-94F7-5013FB52D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485"/>
            <a:ext cx="10515600" cy="6018213"/>
          </a:xfrm>
        </p:spPr>
        <p:txBody>
          <a:bodyPr/>
          <a:lstStyle/>
          <a:p>
            <a:pPr marL="0" indent="0">
              <a:buNone/>
            </a:pPr>
            <a:r>
              <a:rPr lang="el-GR" sz="1800" b="0" i="0" u="none" strike="noStrike" baseline="0" dirty="0">
                <a:latin typeface="Calibri" panose="020F0502020204030204" pitchFamily="34" charset="0"/>
              </a:rPr>
              <a:t>3. </a:t>
            </a:r>
            <a:r>
              <a:rPr lang="el-GR" sz="1800" b="1" i="0" u="none" strike="noStrike" baseline="0" dirty="0">
                <a:latin typeface="Calibri-Bold"/>
              </a:rPr>
              <a:t>Ανάλυση στοιχείων χρήστη.</a:t>
            </a:r>
            <a:r>
              <a:rPr lang="en-US" sz="1800" b="1" dirty="0">
                <a:latin typeface="Calibri-Bold"/>
              </a:rPr>
              <a:t> </a:t>
            </a:r>
            <a:r>
              <a:rPr lang="el-GR" sz="1800" dirty="0">
                <a:latin typeface="Calibri-Bold"/>
              </a:rPr>
              <a:t>Τα ζητούμενα γραφήματα που ζητούνται στα ερωτήματα </a:t>
            </a:r>
            <a:r>
              <a:rPr lang="en-US" sz="1800" dirty="0" err="1">
                <a:latin typeface="Calibri-Bold"/>
              </a:rPr>
              <a:t>a,b,c</a:t>
            </a:r>
            <a:r>
              <a:rPr lang="el-GR" sz="1800" dirty="0">
                <a:latin typeface="Calibri-Bold"/>
              </a:rPr>
              <a:t> δίνονται παρακάτω . Για τα </a:t>
            </a:r>
            <a:r>
              <a:rPr lang="en-US" sz="1800" dirty="0">
                <a:latin typeface="Calibri-Bold"/>
              </a:rPr>
              <a:t>bar</a:t>
            </a:r>
            <a:r>
              <a:rPr lang="el-GR" sz="1800" dirty="0">
                <a:latin typeface="Calibri-Bold"/>
              </a:rPr>
              <a:t> κ΄</a:t>
            </a:r>
            <a:r>
              <a:rPr lang="en-US" sz="1800" dirty="0">
                <a:latin typeface="Calibri-Bold"/>
              </a:rPr>
              <a:t>line charts</a:t>
            </a:r>
            <a:r>
              <a:rPr lang="el-GR" sz="1800" dirty="0">
                <a:latin typeface="Calibri-Bold"/>
              </a:rPr>
              <a:t> (δύο τελευταία)</a:t>
            </a:r>
            <a:r>
              <a:rPr lang="en-US" sz="1800" dirty="0">
                <a:latin typeface="Calibri-Bold"/>
              </a:rPr>
              <a:t> </a:t>
            </a:r>
            <a:r>
              <a:rPr lang="el-GR" sz="1800" dirty="0">
                <a:latin typeface="Calibri-Bold"/>
              </a:rPr>
              <a:t>δίνεται η δυνατότητα στο χρήστη να αλλάξει τη δραστηριότητα στην οποία απευθύνονται  με τη βοήθεια του</a:t>
            </a:r>
            <a:r>
              <a:rPr lang="en-US" sz="1800" dirty="0">
                <a:latin typeface="Calibri-Bold"/>
              </a:rPr>
              <a:t> </a:t>
            </a:r>
            <a:r>
              <a:rPr lang="el-GR" sz="1800" dirty="0">
                <a:latin typeface="Calibri-Bold"/>
              </a:rPr>
              <a:t>κουμπιού </a:t>
            </a:r>
            <a:r>
              <a:rPr lang="en-US" sz="1800" dirty="0">
                <a:latin typeface="Calibri-Bold"/>
              </a:rPr>
              <a:t>Activity (</a:t>
            </a:r>
            <a:r>
              <a:rPr lang="el-GR" sz="1800" dirty="0">
                <a:latin typeface="Calibri-Bold"/>
              </a:rPr>
              <a:t>εμφανίζεται μια </a:t>
            </a:r>
            <a:r>
              <a:rPr lang="en-US" sz="1800" dirty="0">
                <a:latin typeface="Calibri-Bold"/>
              </a:rPr>
              <a:t>dropdown </a:t>
            </a:r>
            <a:r>
              <a:rPr lang="el-GR" sz="1800" dirty="0">
                <a:latin typeface="Calibri-Bold"/>
              </a:rPr>
              <a:t>λίστα με τα υπάρχοντα </a:t>
            </a:r>
            <a:r>
              <a:rPr lang="en-US" sz="1800" dirty="0">
                <a:latin typeface="Calibri-Bold"/>
              </a:rPr>
              <a:t>activities). </a:t>
            </a:r>
            <a:endParaRPr lang="el-GR" sz="1800" dirty="0">
              <a:latin typeface="Calibri-Bold"/>
            </a:endParaRPr>
          </a:p>
          <a:p>
            <a:pPr marL="0" indent="0">
              <a:buNone/>
            </a:pPr>
            <a:r>
              <a:rPr lang="el-GR" sz="1800" dirty="0">
                <a:latin typeface="Calibri-Bold"/>
              </a:rPr>
              <a:t>Πιο συγκεκριμένα , κάθε φορά </a:t>
            </a:r>
          </a:p>
          <a:p>
            <a:pPr marL="0" indent="0">
              <a:buNone/>
            </a:pPr>
            <a:r>
              <a:rPr lang="el-GR" sz="1800" dirty="0">
                <a:latin typeface="Calibri-Bold"/>
              </a:rPr>
              <a:t>που ο χρήστης πατάει </a:t>
            </a:r>
            <a:r>
              <a:rPr lang="el-GR" sz="1800" dirty="0" err="1">
                <a:latin typeface="Calibri-Bold"/>
              </a:rPr>
              <a:t>διαφορετι</a:t>
            </a:r>
            <a:endParaRPr lang="el-GR" sz="1800" dirty="0">
              <a:latin typeface="Calibri-Bold"/>
            </a:endParaRPr>
          </a:p>
          <a:p>
            <a:pPr marL="0" indent="0">
              <a:buNone/>
            </a:pPr>
            <a:r>
              <a:rPr lang="el-GR" sz="1800" dirty="0" err="1">
                <a:latin typeface="Calibri-Bold"/>
              </a:rPr>
              <a:t>κο</a:t>
            </a:r>
            <a:r>
              <a:rPr lang="el-GR" sz="1800" dirty="0">
                <a:latin typeface="Calibri-Bold"/>
              </a:rPr>
              <a:t> </a:t>
            </a:r>
            <a:r>
              <a:rPr lang="en-US" sz="1800" dirty="0">
                <a:latin typeface="Calibri-Bold"/>
              </a:rPr>
              <a:t>activity </a:t>
            </a:r>
            <a:r>
              <a:rPr lang="el-GR" sz="1800" dirty="0">
                <a:latin typeface="Calibri-Bold"/>
              </a:rPr>
              <a:t>, τα δύο τελευταία </a:t>
            </a:r>
            <a:r>
              <a:rPr lang="el-GR" sz="1800" dirty="0" err="1">
                <a:latin typeface="Calibri-Bold"/>
              </a:rPr>
              <a:t>γρα</a:t>
            </a:r>
            <a:endParaRPr lang="el-GR" sz="1800" dirty="0">
              <a:latin typeface="Calibri-Bold"/>
            </a:endParaRPr>
          </a:p>
          <a:p>
            <a:pPr marL="0" indent="0">
              <a:buNone/>
            </a:pPr>
            <a:r>
              <a:rPr lang="el-GR" sz="1800" dirty="0" err="1">
                <a:latin typeface="Calibri-Bold"/>
              </a:rPr>
              <a:t>φήματα</a:t>
            </a:r>
            <a:r>
              <a:rPr lang="el-GR" sz="1800" dirty="0">
                <a:latin typeface="Calibri-Bold"/>
              </a:rPr>
              <a:t> ανανεώνονται κατάλληλα</a:t>
            </a:r>
          </a:p>
          <a:p>
            <a:pPr marL="0" indent="0">
              <a:buNone/>
            </a:pPr>
            <a:r>
              <a:rPr lang="el-GR" sz="1800" dirty="0">
                <a:latin typeface="Calibri-Bold"/>
              </a:rPr>
              <a:t>για το συγκεκριμένο </a:t>
            </a:r>
            <a:r>
              <a:rPr lang="en-US" sz="1800" dirty="0">
                <a:latin typeface="Calibri-Bold"/>
              </a:rPr>
              <a:t>activity .</a:t>
            </a:r>
            <a:r>
              <a:rPr lang="el-GR" sz="1800" dirty="0">
                <a:latin typeface="Calibri-Bold"/>
              </a:rPr>
              <a:t> </a:t>
            </a:r>
            <a:r>
              <a:rPr lang="en-US" sz="1800" dirty="0">
                <a:latin typeface="Calibri-Bold"/>
              </a:rPr>
              <a:t>  </a:t>
            </a:r>
            <a:endParaRPr lang="el-GR" sz="1800" dirty="0">
              <a:latin typeface="Calibri-Bold"/>
            </a:endParaRPr>
          </a:p>
          <a:p>
            <a:pPr marL="0" indent="0">
              <a:buNone/>
            </a:pPr>
            <a:endParaRPr lang="el-GR" dirty="0"/>
          </a:p>
        </p:txBody>
      </p:sp>
      <p:pic>
        <p:nvPicPr>
          <p:cNvPr id="5" name="Εικόνα 4">
            <a:extLst>
              <a:ext uri="{FF2B5EF4-FFF2-40B4-BE49-F238E27FC236}">
                <a16:creationId xmlns:a16="http://schemas.microsoft.com/office/drawing/2014/main" id="{40641203-AFBF-4524-97D2-4D88BE71A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9811" y="1019976"/>
            <a:ext cx="6385560" cy="3278777"/>
          </a:xfrm>
          <a:prstGeom prst="rect">
            <a:avLst/>
          </a:prstGeom>
        </p:spPr>
      </p:pic>
      <p:pic>
        <p:nvPicPr>
          <p:cNvPr id="6" name="Εικόνα 5">
            <a:extLst>
              <a:ext uri="{FF2B5EF4-FFF2-40B4-BE49-F238E27FC236}">
                <a16:creationId xmlns:a16="http://schemas.microsoft.com/office/drawing/2014/main" id="{D7657342-D60D-4BA4-98B7-59142A199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9811" y="4260440"/>
            <a:ext cx="6385560" cy="184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66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0DD0265A-33BB-40A3-9031-9CD054DF3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8977"/>
            <a:ext cx="10515600" cy="5857986"/>
          </a:xfrm>
        </p:spPr>
        <p:txBody>
          <a:bodyPr/>
          <a:lstStyle/>
          <a:p>
            <a:pPr marL="0" indent="0">
              <a:buNone/>
            </a:pPr>
            <a:r>
              <a:rPr lang="el-GR" sz="2000" b="0" i="0" u="none" strike="noStrike" baseline="0" dirty="0">
                <a:latin typeface="Calibri" panose="020F0502020204030204" pitchFamily="34" charset="0"/>
              </a:rPr>
              <a:t>3. </a:t>
            </a:r>
            <a:r>
              <a:rPr lang="el-GR" sz="2000" b="1" i="0" u="none" strike="noStrike" baseline="0" dirty="0">
                <a:latin typeface="Calibri-Bold"/>
              </a:rPr>
              <a:t>Ανάλυση στοιχείων χρήστη (συνέχεια).</a:t>
            </a:r>
          </a:p>
          <a:p>
            <a:pPr marL="0" indent="0">
              <a:buNone/>
            </a:pPr>
            <a:r>
              <a:rPr lang="el-GR" sz="1600" i="0" u="none" strike="noStrike" baseline="0" dirty="0">
                <a:latin typeface="Calibri-Bold"/>
              </a:rPr>
              <a:t>Αφού επιλεχθούν όλα τα κρ</a:t>
            </a:r>
            <a:r>
              <a:rPr lang="el-GR" sz="1600" dirty="0">
                <a:latin typeface="Calibri-Bold"/>
              </a:rPr>
              <a:t>ιτήρια (εύρος ημερομηνιών κ΄ δραστηριότητες)  και ο χρήστης πατήσει το κουμπί «</a:t>
            </a:r>
            <a:r>
              <a:rPr lang="en-US" sz="1600" dirty="0">
                <a:latin typeface="Calibri-Bold"/>
              </a:rPr>
              <a:t>Show on heatmap</a:t>
            </a:r>
            <a:r>
              <a:rPr lang="el-GR" sz="1600" dirty="0">
                <a:latin typeface="Calibri-Bold"/>
              </a:rPr>
              <a:t>» τότε του εμφανίζονται στον χάρτη σε μορφή </a:t>
            </a:r>
            <a:r>
              <a:rPr lang="en-US" sz="1600" dirty="0">
                <a:latin typeface="Calibri-Bold"/>
              </a:rPr>
              <a:t>heatmap </a:t>
            </a:r>
            <a:r>
              <a:rPr lang="el-GR" sz="1600" dirty="0">
                <a:latin typeface="Calibri-Bold"/>
              </a:rPr>
              <a:t> οι τοποθεσίες (στίγματα) που συμβαδίζουν με τα συμπληρωμένα κριτήρια .  Εάν ο χρήστης ζουμάρει στον χάρτη τότε φαίνονται ευκρινέστερα αυτές οι τοποθεσίες .</a:t>
            </a:r>
            <a:endParaRPr lang="el-GR" sz="1600" i="0" u="none" strike="noStrike" baseline="0" dirty="0">
              <a:latin typeface="Calibri-Bold"/>
            </a:endParaRPr>
          </a:p>
          <a:p>
            <a:pPr marL="0" indent="0">
              <a:buNone/>
            </a:pPr>
            <a:endParaRPr lang="el-GR" sz="2000" dirty="0"/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F9B3974A-EB45-4148-AEA1-20198CC6C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2229"/>
            <a:ext cx="4373880" cy="3435531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444ABB44-AEA0-4CF3-AFD2-A186B2357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937760"/>
            <a:ext cx="4373880" cy="1136697"/>
          </a:xfrm>
          <a:prstGeom prst="rect">
            <a:avLst/>
          </a:prstGeom>
        </p:spPr>
      </p:pic>
      <p:pic>
        <p:nvPicPr>
          <p:cNvPr id="6" name="Εικόνα 5">
            <a:extLst>
              <a:ext uri="{FF2B5EF4-FFF2-40B4-BE49-F238E27FC236}">
                <a16:creationId xmlns:a16="http://schemas.microsoft.com/office/drawing/2014/main" id="{86226633-CCDD-4FEA-A538-F112D6C80A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3680" y="1502230"/>
            <a:ext cx="4198331" cy="3879662"/>
          </a:xfrm>
          <a:prstGeom prst="rect">
            <a:avLst/>
          </a:prstGeom>
        </p:spPr>
      </p:pic>
      <p:pic>
        <p:nvPicPr>
          <p:cNvPr id="7" name="Εικόνα 6">
            <a:extLst>
              <a:ext uri="{FF2B5EF4-FFF2-40B4-BE49-F238E27FC236}">
                <a16:creationId xmlns:a16="http://schemas.microsoft.com/office/drawing/2014/main" id="{0F84BA4A-8EB7-451A-99CA-CA8283A7D0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3680" y="5355770"/>
            <a:ext cx="4198331" cy="79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916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AA7B939F-9DBD-453F-921F-CA202C971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6447"/>
            <a:ext cx="10515600" cy="5900516"/>
          </a:xfrm>
        </p:spPr>
        <p:txBody>
          <a:bodyPr/>
          <a:lstStyle/>
          <a:p>
            <a:pPr marL="0" indent="0">
              <a:buNone/>
            </a:pPr>
            <a:r>
              <a:rPr lang="en-US" sz="1800" b="0" i="0" u="none" strike="noStrike" baseline="0" dirty="0">
                <a:latin typeface="Calibri" panose="020F0502020204030204" pitchFamily="34" charset="0"/>
              </a:rPr>
              <a:t>4. </a:t>
            </a:r>
            <a:r>
              <a:rPr lang="en-US" sz="1800" b="1" i="0" u="none" strike="noStrike" baseline="0" dirty="0">
                <a:latin typeface="Calibri-Bold"/>
              </a:rPr>
              <a:t>Upload </a:t>
            </a:r>
            <a:r>
              <a:rPr lang="el-GR" sz="1800" b="1" i="0" u="none" strike="noStrike" baseline="0" dirty="0">
                <a:latin typeface="Calibri-Bold"/>
              </a:rPr>
              <a:t>δεδομένων</a:t>
            </a:r>
            <a:r>
              <a:rPr lang="el-GR" sz="1800" b="0" i="0" u="none" strike="noStrike" baseline="0" dirty="0">
                <a:latin typeface="Calibri" panose="020F0502020204030204" pitchFamily="34" charset="0"/>
              </a:rPr>
              <a:t>. Στην οθόνη </a:t>
            </a:r>
            <a:r>
              <a:rPr lang="el-GR" sz="1800" b="0" i="0" u="none" strike="noStrike" baseline="0" dirty="0" err="1">
                <a:latin typeface="Calibri" panose="020F0502020204030204" pitchFamily="34" charset="0"/>
              </a:rPr>
              <a:t>upload</a:t>
            </a:r>
            <a:r>
              <a:rPr lang="el-GR" sz="1800" b="0" i="0" u="none" strike="noStrike" baseline="0" dirty="0">
                <a:latin typeface="Calibri" panose="020F0502020204030204" pitchFamily="34" charset="0"/>
              </a:rPr>
              <a:t> </a:t>
            </a:r>
            <a:r>
              <a:rPr lang="el-GR" sz="1800" b="0" i="0" u="none" strike="noStrike" baseline="0" dirty="0" err="1">
                <a:latin typeface="Calibri" panose="020F0502020204030204" pitchFamily="34" charset="0"/>
              </a:rPr>
              <a:t>file</a:t>
            </a:r>
            <a:r>
              <a:rPr lang="el-GR" sz="1800" b="0" i="0" u="none" strike="noStrike" baseline="0" dirty="0">
                <a:latin typeface="Calibri" panose="020F0502020204030204" pitchFamily="34" charset="0"/>
              </a:rPr>
              <a:t> εμφανίζεται χάρτης και κάτω από αυτόν 2 </a:t>
            </a:r>
            <a:r>
              <a:rPr lang="el-GR" sz="1800" b="0" i="0" u="none" strike="noStrike" baseline="0" dirty="0" err="1">
                <a:latin typeface="Calibri" panose="020F0502020204030204" pitchFamily="34" charset="0"/>
              </a:rPr>
              <a:t>κουμπία</a:t>
            </a:r>
            <a:r>
              <a:rPr lang="el-GR" sz="1800" b="0" i="0" u="none" strike="noStrike" baseline="0" dirty="0">
                <a:latin typeface="Calibri" panose="020F0502020204030204" pitchFamily="34" charset="0"/>
              </a:rPr>
              <a:t> . Ένα για αναζήτηση του </a:t>
            </a:r>
            <a:r>
              <a:rPr lang="en-US" sz="1800" b="0" i="0" u="none" strike="noStrike" baseline="0" dirty="0">
                <a:latin typeface="Calibri" panose="020F0502020204030204" pitchFamily="34" charset="0"/>
              </a:rPr>
              <a:t>json </a:t>
            </a:r>
            <a:r>
              <a:rPr lang="el-GR" sz="1800" b="0" i="0" u="none" strike="noStrike" baseline="0" dirty="0">
                <a:latin typeface="Calibri" panose="020F0502020204030204" pitchFamily="34" charset="0"/>
              </a:rPr>
              <a:t>αρχείου και ένα για το </a:t>
            </a:r>
            <a:r>
              <a:rPr lang="en-US" sz="1800" b="0" i="0" u="none" strike="noStrike" baseline="0" dirty="0">
                <a:latin typeface="Calibri" panose="020F0502020204030204" pitchFamily="34" charset="0"/>
              </a:rPr>
              <a:t>upload </a:t>
            </a:r>
            <a:r>
              <a:rPr lang="el-GR" sz="1800" b="0" i="0" u="none" strike="noStrike" baseline="0" dirty="0">
                <a:latin typeface="Calibri" panose="020F0502020204030204" pitchFamily="34" charset="0"/>
              </a:rPr>
              <a:t>αυτού στη βάση δεδομένων .</a:t>
            </a:r>
          </a:p>
          <a:p>
            <a:pPr marL="0" indent="0">
              <a:buNone/>
            </a:pPr>
            <a:endParaRPr lang="el-GR" sz="18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l-GR" sz="18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800" dirty="0">
                <a:latin typeface="Calibri" panose="020F0502020204030204" pitchFamily="34" charset="0"/>
              </a:rPr>
              <a:t>a)</a:t>
            </a:r>
            <a:r>
              <a:rPr lang="el-GR" sz="1800" dirty="0">
                <a:latin typeface="Calibri" panose="020F0502020204030204" pitchFamily="34" charset="0"/>
              </a:rPr>
              <a:t>Στον χάρτη εμφανίζεται με πράσινο χρώμα ένας κύκλος ο οποίος έχει κέντρο το ζητούμενο σημείο και ακτίνα 10 χιλιόμετρα . Συνεπώς εάν μια τοποθεσία του αρχείου είναι έξω από τον κύκλο τότε δεν συμπεριλαμβάνεται στη βάση δεδομένων . </a:t>
            </a:r>
          </a:p>
          <a:p>
            <a:pPr marL="0" indent="0">
              <a:buNone/>
            </a:pPr>
            <a:endParaRPr lang="el-GR" dirty="0"/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9D8A6366-198A-4A65-A3A8-693447431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792" y="2468880"/>
            <a:ext cx="6282281" cy="3708083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B48C61B7-76DB-45CA-9E6C-EA8789B14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72476"/>
            <a:ext cx="6848475" cy="716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174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DDC6C215-7D2F-474B-8765-B7454D809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8344"/>
            <a:ext cx="10515600" cy="586861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b)</a:t>
            </a:r>
            <a:r>
              <a:rPr lang="el-GR" sz="1800" dirty="0"/>
              <a:t>Πατώντας με δεξί κλικ πάνω στο χάρτη ο χρήστης μπορεί να σύρει το ποντίκι του και να δημιουργήσει παραλληλόγραμμες περιοχές τα στίγματα των οποίων δεν θα ήθελε να συμπεριληφθούν στο </a:t>
            </a:r>
            <a:r>
              <a:rPr lang="en-US" sz="1800" dirty="0"/>
              <a:t>upload </a:t>
            </a:r>
            <a:r>
              <a:rPr lang="el-GR" sz="1800" dirty="0"/>
              <a:t>(το παραλληλόγραμμο </a:t>
            </a:r>
            <a:r>
              <a:rPr lang="el-GR" sz="1800" dirty="0" err="1"/>
              <a:t>οριοθετείται</a:t>
            </a:r>
            <a:r>
              <a:rPr lang="el-GR" sz="1800" dirty="0"/>
              <a:t> όταν πατηθεί για δεύτερη φορά το δεξί κλικ ενώ με αριστερό κλικ πάνω στο παραλληλόγραμμο διαγράφεται)</a:t>
            </a:r>
            <a:r>
              <a:rPr lang="en-US" sz="1800" dirty="0"/>
              <a:t>. </a:t>
            </a:r>
            <a:r>
              <a:rPr lang="el-GR" sz="1800" dirty="0"/>
              <a:t>Ο ορισμός αυτών των περιοχών πρέπει να γίνει </a:t>
            </a:r>
            <a:r>
              <a:rPr lang="el-GR" sz="1800" dirty="0" err="1"/>
              <a:t>πρίν</a:t>
            </a:r>
            <a:r>
              <a:rPr lang="el-GR" sz="1800" dirty="0"/>
              <a:t> το </a:t>
            </a:r>
            <a:r>
              <a:rPr lang="en-US" sz="1800" dirty="0"/>
              <a:t>upload </a:t>
            </a:r>
            <a:r>
              <a:rPr lang="el-GR" sz="1800" dirty="0"/>
              <a:t>του αρχείου (για την ακρίβεια </a:t>
            </a:r>
            <a:r>
              <a:rPr lang="el-GR" sz="1800" dirty="0" err="1"/>
              <a:t>πρίν</a:t>
            </a:r>
            <a:r>
              <a:rPr lang="el-GR" sz="1800" dirty="0"/>
              <a:t> από την αναζήτηση του αρχείου) .</a:t>
            </a:r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6AF52257-8FB5-4689-BF44-BBA88DE26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898" y="1854926"/>
            <a:ext cx="6412464" cy="418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907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FCA33E4E-EA67-4AEC-8A49-D82ACA8EB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Απαιτήσεις που δεν έχουν υλοποιηθεί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C355AD4-F50B-45D7-9016-4B665613F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020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l-GR" sz="2000" dirty="0"/>
              <a:t>Θεωρούμε ότι υλοποιήθηκαν όλες οι απαιτήσεις της εργασίας.</a:t>
            </a:r>
          </a:p>
        </p:txBody>
      </p:sp>
    </p:spTree>
    <p:extLst>
      <p:ext uri="{BB962C8B-B14F-4D97-AF65-F5344CB8AC3E}">
        <p14:creationId xmlns:p14="http://schemas.microsoft.com/office/powerpoint/2010/main" val="695178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32DBE76-4A31-4A21-9819-5AA1D9DA05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l-GR" dirty="0"/>
              <a:t>Κατανομή συνεισφοράς μελών</a:t>
            </a: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08351084-05CD-4147-AE0D-8EC12686B5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l-GR" dirty="0"/>
              <a:t>Η συνεισφορά των μελών είναι ισάξια.</a:t>
            </a:r>
          </a:p>
        </p:txBody>
      </p:sp>
    </p:spTree>
    <p:extLst>
      <p:ext uri="{BB962C8B-B14F-4D97-AF65-F5344CB8AC3E}">
        <p14:creationId xmlns:p14="http://schemas.microsoft.com/office/powerpoint/2010/main" val="969084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6309342-EA4E-4D19-8803-F1CE687D2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Τεχνολογίες που έχουν χρησιμοποιηθεί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43D89515-574F-429B-A279-A80119CEE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l-GR" sz="1800" dirty="0"/>
              <a:t>Για τον </a:t>
            </a:r>
            <a:r>
              <a:rPr lang="en-US" sz="1800" dirty="0"/>
              <a:t>server </a:t>
            </a:r>
            <a:r>
              <a:rPr lang="el-GR" sz="1800" dirty="0"/>
              <a:t>και τη βάση δεδομένων</a:t>
            </a:r>
            <a:r>
              <a:rPr lang="en-US" sz="1800" dirty="0"/>
              <a:t> </a:t>
            </a:r>
            <a:r>
              <a:rPr lang="el-GR" sz="1800" dirty="0"/>
              <a:t>χρησιμοποιήθηκε η εφαρμογή </a:t>
            </a:r>
            <a:r>
              <a:rPr lang="en-US" sz="1800" dirty="0" err="1"/>
              <a:t>xampp</a:t>
            </a:r>
            <a:r>
              <a:rPr lang="el-GR" sz="1800" dirty="0"/>
              <a:t> με τη βοήθεια της οποίας στήσαμε </a:t>
            </a:r>
            <a:r>
              <a:rPr lang="en-US" sz="1800" dirty="0"/>
              <a:t>apache server </a:t>
            </a:r>
            <a:r>
              <a:rPr lang="el-GR" sz="1800" dirty="0"/>
              <a:t>και βάση δεδομένων </a:t>
            </a:r>
            <a:r>
              <a:rPr lang="en-US" sz="1800" dirty="0" err="1"/>
              <a:t>mysql</a:t>
            </a:r>
            <a:r>
              <a:rPr lang="en-US" sz="1800" dirty="0"/>
              <a:t> . </a:t>
            </a:r>
          </a:p>
          <a:p>
            <a:r>
              <a:rPr lang="el-GR" sz="1800" dirty="0"/>
              <a:t>Για τους χάρτες χρησιμοποιήθηκε η βιβλιοθήκη </a:t>
            </a:r>
            <a:r>
              <a:rPr lang="en-US" sz="1800" dirty="0"/>
              <a:t>leaflet.js </a:t>
            </a:r>
            <a:r>
              <a:rPr lang="el-GR" sz="1800" dirty="0"/>
              <a:t>και για τα </a:t>
            </a:r>
            <a:r>
              <a:rPr lang="en-US" sz="1800" dirty="0"/>
              <a:t>heatmaps </a:t>
            </a:r>
            <a:r>
              <a:rPr lang="el-GR" sz="1800" dirty="0"/>
              <a:t>ένα </a:t>
            </a:r>
            <a:r>
              <a:rPr lang="en-US" sz="1800" dirty="0"/>
              <a:t>plugin </a:t>
            </a:r>
            <a:r>
              <a:rPr lang="el-GR" sz="1800" dirty="0"/>
              <a:t>αυτής .</a:t>
            </a:r>
          </a:p>
          <a:p>
            <a:r>
              <a:rPr lang="el-GR" sz="1800" dirty="0"/>
              <a:t>Για τα γραφήματα χρησιμοποιήθηκε η βιβλιοθήκη </a:t>
            </a:r>
            <a:r>
              <a:rPr lang="en-US" sz="1800" dirty="0"/>
              <a:t>charts.js .</a:t>
            </a:r>
            <a:endParaRPr lang="el-GR" sz="1800" dirty="0"/>
          </a:p>
          <a:p>
            <a:r>
              <a:rPr lang="el-GR" sz="1800" dirty="0"/>
              <a:t>Για την περιγραφή του περιεχομένου της εφαρμογής μας στον </a:t>
            </a:r>
            <a:r>
              <a:rPr lang="en-US" sz="1800" dirty="0"/>
              <a:t>browser </a:t>
            </a:r>
            <a:r>
              <a:rPr lang="el-GR" sz="1800" dirty="0"/>
              <a:t>χρησιμοποιήθηκε η γλώσσα σήμανσης </a:t>
            </a:r>
            <a:r>
              <a:rPr lang="en-US" sz="1800" dirty="0"/>
              <a:t>HTML . </a:t>
            </a:r>
          </a:p>
          <a:p>
            <a:r>
              <a:rPr lang="el-GR" sz="1800" dirty="0"/>
              <a:t>Για τη δυναμική αλλαγή του περιεχομένου της εφαρμογής μας και για την ασύγχρονη μεταφορά δεδομένων μεταξύ </a:t>
            </a:r>
            <a:r>
              <a:rPr lang="en-US" sz="1800" dirty="0"/>
              <a:t>server </a:t>
            </a:r>
            <a:r>
              <a:rPr lang="el-GR" sz="1800" dirty="0"/>
              <a:t>και </a:t>
            </a:r>
            <a:r>
              <a:rPr lang="en-US" sz="1800" dirty="0"/>
              <a:t>client (fetch </a:t>
            </a:r>
            <a:r>
              <a:rPr lang="en-US" sz="1800" dirty="0" err="1"/>
              <a:t>api</a:t>
            </a:r>
            <a:r>
              <a:rPr lang="en-US" sz="1800" dirty="0"/>
              <a:t>) </a:t>
            </a:r>
            <a:r>
              <a:rPr lang="el-GR" sz="1800" dirty="0"/>
              <a:t>χρησιμοποιήθηκε η γλώσσα προγραμματισμού </a:t>
            </a:r>
            <a:r>
              <a:rPr lang="en-US" sz="1800" dirty="0" err="1"/>
              <a:t>Javascript</a:t>
            </a:r>
            <a:r>
              <a:rPr lang="en-US" sz="1800" dirty="0"/>
              <a:t> </a:t>
            </a:r>
            <a:r>
              <a:rPr lang="el-GR" sz="1800" dirty="0"/>
              <a:t>.</a:t>
            </a:r>
          </a:p>
          <a:p>
            <a:r>
              <a:rPr lang="el-GR" sz="1800" dirty="0"/>
              <a:t>Για τη μεριά του </a:t>
            </a:r>
            <a:r>
              <a:rPr lang="en-US" sz="1800" dirty="0"/>
              <a:t>server </a:t>
            </a:r>
            <a:r>
              <a:rPr lang="el-GR" sz="1800" dirty="0"/>
              <a:t>και την επικοινωνία </a:t>
            </a:r>
            <a:r>
              <a:rPr lang="en-US" sz="1800" dirty="0"/>
              <a:t>server </a:t>
            </a:r>
            <a:r>
              <a:rPr lang="el-GR" sz="1800" dirty="0"/>
              <a:t>και βάσης δεδομένων χρησιμοποιήθηκε η γλώσσα προγραμματισμού </a:t>
            </a:r>
            <a:r>
              <a:rPr lang="en-US" sz="1800" dirty="0"/>
              <a:t>PHP .</a:t>
            </a:r>
            <a:endParaRPr lang="el-GR" sz="1800" dirty="0"/>
          </a:p>
          <a:p>
            <a:r>
              <a:rPr lang="el-GR" sz="1800" dirty="0"/>
              <a:t>Για το </a:t>
            </a:r>
            <a:r>
              <a:rPr lang="en-US" sz="1800" dirty="0"/>
              <a:t>styling </a:t>
            </a:r>
            <a:r>
              <a:rPr lang="el-GR" sz="1800" dirty="0"/>
              <a:t>της ιστοσελίδας χρησιμοποιήσαμε </a:t>
            </a:r>
            <a:r>
              <a:rPr lang="en-US" sz="1800" dirty="0"/>
              <a:t>CSS </a:t>
            </a:r>
            <a:r>
              <a:rPr lang="el-GR" sz="1800" dirty="0"/>
              <a:t>αλλά και τη βιβλιοθήκη </a:t>
            </a:r>
            <a:r>
              <a:rPr lang="en-US" sz="1800" dirty="0"/>
              <a:t>BOOTSTRAP </a:t>
            </a:r>
            <a:r>
              <a:rPr lang="el-GR" sz="1800" dirty="0"/>
              <a:t>έτσι ώστε να έχουμε και </a:t>
            </a:r>
            <a:r>
              <a:rPr lang="en-US" sz="1800" dirty="0"/>
              <a:t>responsive </a:t>
            </a:r>
            <a:r>
              <a:rPr lang="el-GR" sz="1800" dirty="0"/>
              <a:t>αποτελέσματα.</a:t>
            </a:r>
            <a:endParaRPr lang="en-US" sz="1800" dirty="0"/>
          </a:p>
          <a:p>
            <a:r>
              <a:rPr lang="el-GR" sz="1800" dirty="0"/>
              <a:t>Για το </a:t>
            </a:r>
            <a:r>
              <a:rPr lang="en-US" sz="1800" dirty="0"/>
              <a:t>upload </a:t>
            </a:r>
            <a:r>
              <a:rPr lang="el-GR" sz="1800" dirty="0"/>
              <a:t>των δεδομένων τοποθεσίας των χρηστών</a:t>
            </a:r>
            <a:r>
              <a:rPr lang="en-US" sz="1800" dirty="0"/>
              <a:t> </a:t>
            </a:r>
            <a:r>
              <a:rPr lang="el-GR" sz="1800" dirty="0"/>
              <a:t>στη βάση δεδομένων χρησιμοποιήθηκε ο </a:t>
            </a:r>
            <a:r>
              <a:rPr lang="en-US" sz="1800" dirty="0"/>
              <a:t>json streaming parser SALSIFY </a:t>
            </a:r>
            <a:r>
              <a:rPr lang="el-GR" sz="1800" dirty="0"/>
              <a:t>.</a:t>
            </a:r>
            <a:endParaRPr lang="en-US" sz="1800" dirty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011479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D2D8B6F2-75B3-4EE4-BB4C-C7DD34F20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Λειτουργίες εφαρμογής που υλοποιήθηκαν</a:t>
            </a:r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0A705140-56E1-4256-85DA-D6DB48201D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/>
              <a:t>Διαχειριστής</a:t>
            </a:r>
            <a:r>
              <a:rPr lang="en-US" dirty="0"/>
              <a:t>:</a:t>
            </a:r>
            <a:endParaRPr lang="el-GR" dirty="0"/>
          </a:p>
          <a:p>
            <a:pPr marL="514350" indent="-514350">
              <a:buFont typeface="+mj-lt"/>
              <a:buAutoNum type="arabicPeriod"/>
            </a:pPr>
            <a:r>
              <a:rPr lang="el-GR" sz="1800" b="1" i="0" u="none" strike="noStrike" baseline="0" dirty="0">
                <a:latin typeface="Calibri-Bold"/>
              </a:rPr>
              <a:t>Απεικόνιση κατάστασης ΒΔ (</a:t>
            </a:r>
            <a:r>
              <a:rPr lang="en-US" sz="1800" b="1" i="0" u="none" strike="noStrike" baseline="0" dirty="0">
                <a:latin typeface="Calibri-Bold"/>
              </a:rPr>
              <a:t>dashboard)</a:t>
            </a:r>
            <a:r>
              <a:rPr lang="en-US" sz="1800" b="0" i="0" u="none" strike="noStrike" baseline="0" dirty="0">
                <a:latin typeface="Calibri" panose="020F0502020204030204" pitchFamily="34" charset="0"/>
              </a:rPr>
              <a:t>.</a:t>
            </a:r>
            <a:endParaRPr lang="el-GR" sz="1800" b="0" i="0" u="none" strike="noStrike" baseline="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400" dirty="0"/>
              <a:t>a) </a:t>
            </a:r>
            <a:r>
              <a:rPr lang="el-GR" sz="1400" dirty="0"/>
              <a:t>Πήραμε τα απαραίτητα δεδομένα </a:t>
            </a:r>
          </a:p>
          <a:p>
            <a:pPr marL="0" indent="0">
              <a:buNone/>
            </a:pPr>
            <a:r>
              <a:rPr lang="el-GR" sz="1400" dirty="0"/>
              <a:t>δηλαδή το πλήθος των εγγραφών ανά </a:t>
            </a:r>
          </a:p>
          <a:p>
            <a:pPr marL="0" indent="0">
              <a:buNone/>
            </a:pPr>
            <a:r>
              <a:rPr lang="el-GR" sz="1400" dirty="0"/>
              <a:t>Δραστηριότητα (για κάθε μια </a:t>
            </a:r>
            <a:r>
              <a:rPr lang="el-GR" sz="1400" dirty="0" err="1"/>
              <a:t>δραστηριό</a:t>
            </a:r>
            <a:endParaRPr lang="el-GR" sz="1400" dirty="0"/>
          </a:p>
          <a:p>
            <a:pPr marL="0" indent="0">
              <a:buNone/>
            </a:pPr>
            <a:r>
              <a:rPr lang="el-GR" sz="1400" dirty="0" err="1"/>
              <a:t>τητα</a:t>
            </a:r>
            <a:r>
              <a:rPr lang="el-GR" sz="1400" dirty="0"/>
              <a:t> η οποία υπάρχει στη βάση) και τα </a:t>
            </a:r>
          </a:p>
          <a:p>
            <a:pPr marL="0" indent="0">
              <a:buNone/>
            </a:pPr>
            <a:r>
              <a:rPr lang="el-GR" sz="1400" dirty="0"/>
              <a:t>εμφανίσαμε σε γράφημα </a:t>
            </a:r>
            <a:r>
              <a:rPr lang="en-US" sz="1400" dirty="0"/>
              <a:t>Pie chart</a:t>
            </a:r>
            <a:r>
              <a:rPr lang="el-GR" sz="1400" dirty="0"/>
              <a:t> .    </a:t>
            </a:r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B052FEEC-B6E8-4BD8-ADA2-2F93FF386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1045" y="2758497"/>
            <a:ext cx="7082113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047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Θέση περιεχομένου 5">
            <a:extLst>
              <a:ext uri="{FF2B5EF4-FFF2-40B4-BE49-F238E27FC236}">
                <a16:creationId xmlns:a16="http://schemas.microsoft.com/office/drawing/2014/main" id="{D3C4F783-870B-455A-8154-217F8EE79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0242"/>
            <a:ext cx="10648406" cy="5836721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b , c , d , e , f) </a:t>
            </a:r>
            <a:r>
              <a:rPr lang="el-GR" sz="2000" dirty="0"/>
              <a:t>Το ίδιο ακριβώς έγινε και με τα υπόλοιπα γραφήματα απλώς η μόνη διαφορά είναι στο ότι αλλάξαμε το στυλ τους (έγινε χρήση </a:t>
            </a:r>
            <a:r>
              <a:rPr lang="en-US" sz="2000" dirty="0"/>
              <a:t>bar chart </a:t>
            </a:r>
            <a:r>
              <a:rPr lang="el-GR" sz="2000" dirty="0"/>
              <a:t>και </a:t>
            </a:r>
            <a:r>
              <a:rPr lang="en-US" sz="2000" dirty="0"/>
              <a:t>line chart</a:t>
            </a:r>
            <a:r>
              <a:rPr lang="el-GR" sz="2000" dirty="0"/>
              <a:t> ) . </a:t>
            </a:r>
            <a:endParaRPr lang="en-US" sz="2000" dirty="0"/>
          </a:p>
          <a:p>
            <a:pPr marL="0" indent="0">
              <a:buNone/>
            </a:pPr>
            <a:endParaRPr lang="el-GR" dirty="0"/>
          </a:p>
        </p:txBody>
      </p:sp>
      <p:pic>
        <p:nvPicPr>
          <p:cNvPr id="9" name="Εικόνα 8">
            <a:extLst>
              <a:ext uri="{FF2B5EF4-FFF2-40B4-BE49-F238E27FC236}">
                <a16:creationId xmlns:a16="http://schemas.microsoft.com/office/drawing/2014/main" id="{9D9ED4DE-A2AF-451F-B251-3AE93373D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18" y="1175658"/>
            <a:ext cx="10648407" cy="495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570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A136CEC5-44F3-4430-90DF-A56EA0AE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4548"/>
            <a:ext cx="10515600" cy="6456697"/>
          </a:xfrm>
        </p:spPr>
        <p:txBody>
          <a:bodyPr/>
          <a:lstStyle/>
          <a:p>
            <a:pPr marL="0" indent="0">
              <a:buNone/>
            </a:pPr>
            <a:r>
              <a:rPr lang="el-GR" sz="1800" dirty="0">
                <a:latin typeface="Calibri" panose="020F0502020204030204" pitchFamily="34" charset="0"/>
              </a:rPr>
              <a:t>2 κ’ 4 )  </a:t>
            </a:r>
            <a:r>
              <a:rPr lang="el-GR" sz="1800" b="0" i="0" u="none" strike="noStrike" baseline="0" dirty="0">
                <a:latin typeface="Calibri" panose="020F0502020204030204" pitchFamily="34" charset="0"/>
              </a:rPr>
              <a:t> </a:t>
            </a:r>
            <a:r>
              <a:rPr lang="el-GR" sz="1800" b="1" i="0" u="none" strike="noStrike" baseline="0" dirty="0">
                <a:latin typeface="Calibri-Bold"/>
              </a:rPr>
              <a:t>Απεικόνιση στοιχείων σε χάρτη  ,  Εξαγωγή δεδομένων. </a:t>
            </a:r>
          </a:p>
          <a:p>
            <a:pPr marL="0" indent="0">
              <a:buNone/>
            </a:pPr>
            <a:r>
              <a:rPr lang="el-GR" sz="1800" dirty="0">
                <a:latin typeface="Calibri-Bold"/>
              </a:rPr>
              <a:t>Εκτός από τα </a:t>
            </a:r>
            <a:r>
              <a:rPr lang="en-US" sz="1800" dirty="0">
                <a:latin typeface="Calibri-Bold"/>
              </a:rPr>
              <a:t>dropdown </a:t>
            </a:r>
            <a:r>
              <a:rPr lang="el-GR" sz="1800" dirty="0">
                <a:latin typeface="Calibri-Bold"/>
              </a:rPr>
              <a:t>κουμπιά που δίνουν τη δυνατότητα στο διαχειριστή να επιλέξει ακριβώς το εύρος ημερομηνίας </a:t>
            </a:r>
            <a:r>
              <a:rPr lang="el-GR" sz="1800" i="0" u="none" strike="noStrike" baseline="0" dirty="0">
                <a:latin typeface="Calibri-Bold"/>
              </a:rPr>
              <a:t> και τις δραστηριότητες για τις οποίες επιθυμεί να απεικονιστούν οι τοποθεσίες των χρηστών , έχει και την επιλογή να τα επιλέξει όλα . Αφού επιλέξει τα κριτήρια ενδιαφέροντος στη συνέχεια είναι σε θέση να πατήσει το κουμπί «</a:t>
            </a:r>
            <a:r>
              <a:rPr lang="en-US" sz="1800" i="0" u="none" strike="noStrike" baseline="0" dirty="0">
                <a:latin typeface="Calibri-Bold"/>
              </a:rPr>
              <a:t>Show on heatmap</a:t>
            </a:r>
            <a:r>
              <a:rPr lang="el-GR" sz="1800" i="0" u="none" strike="noStrike" baseline="0" dirty="0">
                <a:latin typeface="Calibri-Bold"/>
              </a:rPr>
              <a:t>»</a:t>
            </a:r>
            <a:r>
              <a:rPr lang="en-US" sz="1800" i="0" u="none" strike="noStrike" baseline="0" dirty="0">
                <a:latin typeface="Calibri-Bold"/>
              </a:rPr>
              <a:t> </a:t>
            </a:r>
            <a:r>
              <a:rPr lang="el-GR" sz="1800" i="0" u="none" strike="noStrike" baseline="0" dirty="0">
                <a:latin typeface="Calibri-Bold"/>
              </a:rPr>
              <a:t>και να εμφανιστε</a:t>
            </a:r>
            <a:r>
              <a:rPr lang="el-GR" sz="1800" dirty="0">
                <a:latin typeface="Calibri-Bold"/>
              </a:rPr>
              <a:t>ί στο χάρτη το </a:t>
            </a:r>
            <a:r>
              <a:rPr lang="en-US" sz="1800" dirty="0">
                <a:latin typeface="Calibri-Bold"/>
              </a:rPr>
              <a:t>heatmap </a:t>
            </a:r>
            <a:r>
              <a:rPr lang="el-GR" sz="1800" dirty="0">
                <a:latin typeface="Calibri-Bold"/>
              </a:rPr>
              <a:t>. </a:t>
            </a:r>
            <a:r>
              <a:rPr lang="el-GR" sz="1800" i="0" u="none" strike="noStrike" baseline="0" dirty="0">
                <a:latin typeface="Calibri-Bold"/>
              </a:rPr>
              <a:t>Τέλος έχοντας επιλέξει τα παραπάνω κριτήρια αλ</a:t>
            </a:r>
            <a:r>
              <a:rPr lang="el-GR" sz="1800" dirty="0">
                <a:latin typeface="Calibri-Bold"/>
              </a:rPr>
              <a:t>λά και ένα από τα τρία </a:t>
            </a:r>
            <a:r>
              <a:rPr lang="en-US" sz="1800" dirty="0">
                <a:latin typeface="Calibri-Bold"/>
              </a:rPr>
              <a:t>format </a:t>
            </a:r>
            <a:r>
              <a:rPr lang="el-GR" sz="1800" dirty="0">
                <a:latin typeface="Calibri-Bold"/>
              </a:rPr>
              <a:t>αρχείου</a:t>
            </a:r>
            <a:r>
              <a:rPr lang="en-US" sz="1800" dirty="0">
                <a:latin typeface="Calibri-Bold"/>
              </a:rPr>
              <a:t> ( JSON,XML,CSV )</a:t>
            </a:r>
            <a:r>
              <a:rPr lang="el-GR" sz="1800" dirty="0">
                <a:latin typeface="Calibri-Bold"/>
              </a:rPr>
              <a:t> ,</a:t>
            </a:r>
            <a:r>
              <a:rPr lang="en-US" sz="1800" dirty="0">
                <a:latin typeface="Calibri-Bold"/>
              </a:rPr>
              <a:t> </a:t>
            </a:r>
            <a:r>
              <a:rPr lang="el-GR" sz="1800" dirty="0">
                <a:latin typeface="Calibri-Bold"/>
              </a:rPr>
              <a:t>μπορεί να κατεβάσει και τα αντίστοιχα δεδομένα τοποθεσίας όλων </a:t>
            </a:r>
            <a:r>
              <a:rPr lang="el-GR" sz="1800">
                <a:latin typeface="Calibri-Bold"/>
              </a:rPr>
              <a:t>των χρηστών </a:t>
            </a:r>
            <a:r>
              <a:rPr lang="el-GR" sz="1800" dirty="0">
                <a:latin typeface="Calibri-Bold"/>
              </a:rPr>
              <a:t>. </a:t>
            </a:r>
            <a:endParaRPr lang="el-GR" sz="1800" i="0" u="none" strike="noStrike" baseline="0" dirty="0">
              <a:latin typeface="Calibri-Bold"/>
            </a:endParaRPr>
          </a:p>
          <a:p>
            <a:pPr marL="0" indent="0">
              <a:buNone/>
            </a:pPr>
            <a:endParaRPr lang="el-GR" dirty="0"/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6EB96573-FC4D-4B6C-A39D-E40E6B55A8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95" y="2287878"/>
            <a:ext cx="4276329" cy="4325574"/>
          </a:xfrm>
          <a:prstGeom prst="rect">
            <a:avLst/>
          </a:prstGeom>
        </p:spPr>
      </p:pic>
      <p:pic>
        <p:nvPicPr>
          <p:cNvPr id="5" name="Εικόνα 4">
            <a:extLst>
              <a:ext uri="{FF2B5EF4-FFF2-40B4-BE49-F238E27FC236}">
                <a16:creationId xmlns:a16="http://schemas.microsoft.com/office/drawing/2014/main" id="{69B799F5-224C-42FB-A64D-4D4CF7D2C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224" y="2287878"/>
            <a:ext cx="5207305" cy="432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9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24FE74D3-AC30-4397-8694-AD5E8B5CD0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56"/>
            <a:ext cx="10515600" cy="6028107"/>
          </a:xfrm>
        </p:spPr>
        <p:txBody>
          <a:bodyPr/>
          <a:lstStyle/>
          <a:p>
            <a:pPr marL="0" indent="0">
              <a:buNone/>
            </a:pPr>
            <a:r>
              <a:rPr lang="el-GR" sz="1800" b="0" i="0" u="none" strike="noStrike" baseline="0" dirty="0">
                <a:latin typeface="Calibri" panose="020F0502020204030204" pitchFamily="34" charset="0"/>
              </a:rPr>
              <a:t>3. </a:t>
            </a:r>
            <a:r>
              <a:rPr lang="el-GR" sz="1800" b="1" i="0" u="none" strike="noStrike" baseline="0" dirty="0">
                <a:latin typeface="Calibri-Bold"/>
              </a:rPr>
              <a:t>Διαγραφή δεδομένων</a:t>
            </a:r>
            <a:r>
              <a:rPr lang="el-GR" sz="1800" b="0" i="0" u="none" strike="noStrike" baseline="0" dirty="0">
                <a:latin typeface="Calibri" panose="020F0502020204030204" pitchFamily="34" charset="0"/>
              </a:rPr>
              <a:t>. </a:t>
            </a:r>
          </a:p>
          <a:p>
            <a:pPr marL="0" indent="0">
              <a:buNone/>
            </a:pPr>
            <a:r>
              <a:rPr lang="el-GR" sz="1800" dirty="0">
                <a:latin typeface="Calibri" panose="020F0502020204030204" pitchFamily="34" charset="0"/>
              </a:rPr>
              <a:t>Πατώντας το </a:t>
            </a:r>
            <a:r>
              <a:rPr lang="en-US" sz="1800" dirty="0">
                <a:latin typeface="Calibri" panose="020F0502020204030204" pitchFamily="34" charset="0"/>
              </a:rPr>
              <a:t>menu </a:t>
            </a:r>
            <a:r>
              <a:rPr lang="el-GR" sz="1800" dirty="0">
                <a:latin typeface="Calibri" panose="020F0502020204030204" pitchFamily="34" charset="0"/>
              </a:rPr>
              <a:t>εμφανίζεται </a:t>
            </a:r>
            <a:r>
              <a:rPr lang="el-GR" sz="1800" dirty="0" err="1">
                <a:latin typeface="Calibri" panose="020F0502020204030204" pitchFamily="34" charset="0"/>
              </a:rPr>
              <a:t>εμφανίζεται</a:t>
            </a:r>
            <a:r>
              <a:rPr lang="el-GR" sz="1800" dirty="0">
                <a:latin typeface="Calibri" panose="020F0502020204030204" pitchFamily="34" charset="0"/>
              </a:rPr>
              <a:t> μια λίστα </a:t>
            </a:r>
            <a:r>
              <a:rPr lang="en-US" sz="1800" dirty="0">
                <a:latin typeface="Calibri" panose="020F0502020204030204" pitchFamily="34" charset="0"/>
              </a:rPr>
              <a:t>dropdown</a:t>
            </a:r>
            <a:r>
              <a:rPr lang="el-GR" sz="1800" dirty="0">
                <a:latin typeface="Calibri" panose="020F0502020204030204" pitchFamily="34" charset="0"/>
              </a:rPr>
              <a:t> από κουμπιά την οποία χρησιμοποιεί ο διαχειριστής για να μεταβαίνει στις διάφορες οθόνες .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  <a:r>
              <a:rPr lang="el-GR" sz="1800" dirty="0">
                <a:latin typeface="Calibri" panose="020F0502020204030204" pitchFamily="34" charset="0"/>
              </a:rPr>
              <a:t>Εάν τώρα πατήσει το κουμπί «</a:t>
            </a:r>
            <a:r>
              <a:rPr lang="en-US" sz="1800" dirty="0">
                <a:latin typeface="Calibri" panose="020F0502020204030204" pitchFamily="34" charset="0"/>
              </a:rPr>
              <a:t>Delete Data</a:t>
            </a:r>
            <a:r>
              <a:rPr lang="el-GR" sz="1800" dirty="0">
                <a:latin typeface="Calibri" panose="020F0502020204030204" pitchFamily="34" charset="0"/>
              </a:rPr>
              <a:t>»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  <a:r>
              <a:rPr lang="el-GR" sz="1800" dirty="0">
                <a:latin typeface="Calibri" panose="020F0502020204030204" pitchFamily="34" charset="0"/>
              </a:rPr>
              <a:t>τότε διαγράφονται όλα τα δεδομένα από τη βάση (δηλαδή όλοι οι χρήστες  και τα δεδομένα τους ) .</a:t>
            </a:r>
            <a:endParaRPr lang="el-GR" sz="1800" b="0" i="0" u="none" strike="noStrike" baseline="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l-GR" dirty="0"/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3276B20D-E839-4085-BDA1-B1D01ED0D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11" y="1691641"/>
            <a:ext cx="2771912" cy="4413476"/>
          </a:xfrm>
          <a:prstGeom prst="rect">
            <a:avLst/>
          </a:prstGeom>
        </p:spPr>
      </p:pic>
      <p:pic>
        <p:nvPicPr>
          <p:cNvPr id="8" name="Εικόνα 7">
            <a:extLst>
              <a:ext uri="{FF2B5EF4-FFF2-40B4-BE49-F238E27FC236}">
                <a16:creationId xmlns:a16="http://schemas.microsoft.com/office/drawing/2014/main" id="{00A78F51-06AD-42C9-8FF3-631A6057E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27" y="2233612"/>
            <a:ext cx="3114675" cy="2390775"/>
          </a:xfrm>
          <a:prstGeom prst="rect">
            <a:avLst/>
          </a:prstGeom>
        </p:spPr>
      </p:pic>
      <p:pic>
        <p:nvPicPr>
          <p:cNvPr id="9" name="Εικόνα 8">
            <a:extLst>
              <a:ext uri="{FF2B5EF4-FFF2-40B4-BE49-F238E27FC236}">
                <a16:creationId xmlns:a16="http://schemas.microsoft.com/office/drawing/2014/main" id="{A596C1E2-69BD-4068-BC30-2DE4142EE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1707" y="1871662"/>
            <a:ext cx="4099288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44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C4AF19AE-93A0-440B-A909-F583B20D9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4549"/>
            <a:ext cx="10515600" cy="5932414"/>
          </a:xfrm>
        </p:spPr>
        <p:txBody>
          <a:bodyPr/>
          <a:lstStyle/>
          <a:p>
            <a:r>
              <a:rPr lang="el-GR" sz="2000" dirty="0"/>
              <a:t>Χρήστης</a:t>
            </a:r>
            <a:r>
              <a:rPr lang="en-US" sz="2000" dirty="0"/>
              <a:t>:</a:t>
            </a:r>
          </a:p>
          <a:p>
            <a:pPr marL="342900" indent="-342900">
              <a:buAutoNum type="arabicParenR"/>
            </a:pPr>
            <a:r>
              <a:rPr lang="el-GR" sz="1800" b="1" i="0" u="none" strike="noStrike" baseline="0" dirty="0">
                <a:latin typeface="Calibri-Bold"/>
              </a:rPr>
              <a:t>Εγγραφή στο σύστημα</a:t>
            </a:r>
            <a:r>
              <a:rPr lang="el-GR" sz="1800" b="0" i="0" u="none" strike="noStrike" baseline="0" dirty="0">
                <a:latin typeface="Calibri" panose="020F0502020204030204" pitchFamily="34" charset="0"/>
              </a:rPr>
              <a:t>.</a:t>
            </a:r>
            <a:endParaRPr lang="en-US" sz="1800" b="0" i="0" u="none" strike="noStrike" baseline="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r>
              <a:rPr lang="el-GR" sz="1800" dirty="0">
                <a:latin typeface="Calibri" panose="020F0502020204030204" pitchFamily="34" charset="0"/>
              </a:rPr>
              <a:t>Ο χρήστης κάνει εγγραφή στη φόρμα </a:t>
            </a:r>
            <a:r>
              <a:rPr lang="en-US" sz="1800" dirty="0">
                <a:latin typeface="Calibri" panose="020F0502020204030204" pitchFamily="34" charset="0"/>
              </a:rPr>
              <a:t>register </a:t>
            </a:r>
            <a:r>
              <a:rPr lang="el-GR" sz="1800" dirty="0">
                <a:latin typeface="Calibri" panose="020F0502020204030204" pitchFamily="34" charset="0"/>
              </a:rPr>
              <a:t>και</a:t>
            </a:r>
            <a:r>
              <a:rPr lang="en-US" sz="1800" dirty="0">
                <a:latin typeface="Calibri" panose="020F0502020204030204" pitchFamily="34" charset="0"/>
              </a:rPr>
              <a:t> </a:t>
            </a:r>
            <a:r>
              <a:rPr lang="el-GR" sz="1800" dirty="0">
                <a:latin typeface="Calibri" panose="020F0502020204030204" pitchFamily="34" charset="0"/>
              </a:rPr>
              <a:t>αν γίνουν όλα σωστά και ο λογαριασμός του δημιουργηθεί επιτυχώς , η σελίδα τον κάνει </a:t>
            </a:r>
            <a:r>
              <a:rPr lang="en-US" sz="1800" dirty="0">
                <a:latin typeface="Calibri" panose="020F0502020204030204" pitchFamily="34" charset="0"/>
              </a:rPr>
              <a:t>redirect </a:t>
            </a:r>
            <a:r>
              <a:rPr lang="el-GR" sz="1800" dirty="0">
                <a:latin typeface="Calibri" panose="020F0502020204030204" pitchFamily="34" charset="0"/>
              </a:rPr>
              <a:t>μέσα στην εφαρμογή .</a:t>
            </a:r>
          </a:p>
          <a:p>
            <a:pPr marL="0" indent="0">
              <a:buNone/>
            </a:pPr>
            <a:endParaRPr lang="el-GR" sz="1800" dirty="0">
              <a:latin typeface="Calibri" panose="020F0502020204030204" pitchFamily="34" charset="0"/>
            </a:endParaRP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l-GR" dirty="0"/>
          </a:p>
        </p:txBody>
      </p:sp>
      <p:pic>
        <p:nvPicPr>
          <p:cNvPr id="4" name="Εικόνα 3">
            <a:extLst>
              <a:ext uri="{FF2B5EF4-FFF2-40B4-BE49-F238E27FC236}">
                <a16:creationId xmlns:a16="http://schemas.microsoft.com/office/drawing/2014/main" id="{414E09BF-1B63-4F67-8EA7-A7CD63407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86" y="1566863"/>
            <a:ext cx="8181975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32425"/>
      </p:ext>
    </p:extLst>
  </p:cSld>
  <p:clrMapOvr>
    <a:masterClrMapping/>
  </p:clrMapOvr>
</p:sld>
</file>

<file path=ppt/theme/theme1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7354</TotalTime>
  <Words>871</Words>
  <Application>Microsoft Office PowerPoint</Application>
  <PresentationFormat>Ευρεία οθόνη</PresentationFormat>
  <Paragraphs>58</Paragraphs>
  <Slides>14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5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Calibri-Bold</vt:lpstr>
      <vt:lpstr>LiberationSerif-Bold</vt:lpstr>
      <vt:lpstr>Θέμα του Office</vt:lpstr>
      <vt:lpstr>ΟΝΟΜΑΤΑ ΚΑΙ ΑΜ ΟΜΑΔΑΣ</vt:lpstr>
      <vt:lpstr>Απαιτήσεις που δεν έχουν υλοποιηθεί</vt:lpstr>
      <vt:lpstr>Κατανομή συνεισφοράς μελών</vt:lpstr>
      <vt:lpstr>Τεχνολογίες που έχουν χρησιμοποιηθεί</vt:lpstr>
      <vt:lpstr>Λειτουργίες εφαρμογής που υλοποιήθηκαν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  <vt:lpstr>Παρουσίαση του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ΟΝΟΜΑΤΑ ΚΑΙ ΑΜ ΟΜΑΔΑΣ</dc:title>
  <dc:creator>nnanos</dc:creator>
  <cp:lastModifiedBy>nnanos</cp:lastModifiedBy>
  <cp:revision>53</cp:revision>
  <dcterms:created xsi:type="dcterms:W3CDTF">2020-09-14T08:39:08Z</dcterms:created>
  <dcterms:modified xsi:type="dcterms:W3CDTF">2020-09-20T12:03:41Z</dcterms:modified>
</cp:coreProperties>
</file>

<file path=docProps/thumbnail.jpeg>
</file>